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oto Sans Symbol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W4yKZhVPJdT/A8Z/TjLXF8Ua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352DE3-D113-429E-9699-C4B3442F7FE0}">
  <a:tblStyle styleId="{7C352DE3-D113-429E-9699-C4B3442F7FE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Symbols-bold.fntdata"/><Relationship Id="rId30" Type="http://schemas.openxmlformats.org/officeDocument/2006/relationships/font" Target="fonts/NotoSansSymbol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e4ad3de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ee4ad3de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fa560c6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27fa560c629_0_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e4ad3de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ee4ad3defa_0_10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fb3f5c8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27fb3f5c827_0_5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6d9644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276d9644052_2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fa560c6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27fa560c629_1_14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178769a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2f178769a13_0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9a04a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79a04a0b33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6a653e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276a653e720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e4ad3de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2ee4ad3defa_0_12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e4ad3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ee4ad3defa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p1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p1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7696200" y="182563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7820025" y="47783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270600" y="95318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4ad3defa_3_138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e4ad3defa_3_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2ee4ad3defa_3_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2ee4ad3defa_3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7696200" y="46037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077200" y="49577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hyperlink" Target="https://www.shillahotels.com/index.do" TargetMode="External"/><Relationship Id="rId6" Type="http://schemas.openxmlformats.org/officeDocument/2006/relationships/image" Target="../media/image32.png"/><Relationship Id="rId7" Type="http://schemas.openxmlformats.org/officeDocument/2006/relationships/hyperlink" Target="https://www.paraspara.co.kr/" TargetMode="External"/><Relationship Id="rId8" Type="http://schemas.openxmlformats.org/officeDocument/2006/relationships/hyperlink" Target="https://www.lottehotel.com/seoul-signiel/ko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36.jpg"/><Relationship Id="rId5" Type="http://schemas.openxmlformats.org/officeDocument/2006/relationships/image" Target="../media/image1.png"/><Relationship Id="rId6" Type="http://schemas.openxmlformats.org/officeDocument/2006/relationships/image" Target="../media/image59.jpg"/><Relationship Id="rId7" Type="http://schemas.openxmlformats.org/officeDocument/2006/relationships/image" Target="../media/image58.jpg"/><Relationship Id="rId8" Type="http://schemas.openxmlformats.org/officeDocument/2006/relationships/image" Target="../media/image5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40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54.png"/><Relationship Id="rId5" Type="http://schemas.openxmlformats.org/officeDocument/2006/relationships/image" Target="../media/image1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7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58175" y="4076997"/>
            <a:ext cx="240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팀장 : 김보근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팀원 : 김진우, 조무연, 이상현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30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4051" y="1200695"/>
            <a:ext cx="5178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진보상무 프로젝트 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ko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_호텔 웹</a:t>
            </a:r>
            <a:r>
              <a:rPr b="0" i="0" lang="ko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250" y="1787894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ee4ad3de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ee4ad3defa_3_0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벤치마킹 참고 사이트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ee4ad3defa_3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8" name="Google Shape;258;g2ee4ad3defa_3_0"/>
          <p:cNvSpPr/>
          <p:nvPr/>
        </p:nvSpPr>
        <p:spPr>
          <a:xfrm>
            <a:off x="3182325" y="891516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ee4ad3defa_3_0"/>
          <p:cNvSpPr txBox="1"/>
          <p:nvPr/>
        </p:nvSpPr>
        <p:spPr>
          <a:xfrm>
            <a:off x="3368000" y="806925"/>
            <a:ext cx="5146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신라 호텔</a:t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https://www.shillahotels.com/index.do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60" name="Google Shape;260;g2ee4ad3defa_3_0"/>
          <p:cNvSpPr/>
          <p:nvPr/>
        </p:nvSpPr>
        <p:spPr>
          <a:xfrm>
            <a:off x="3182325" y="2289428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2ee4ad3def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88" y="1171273"/>
            <a:ext cx="1657575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g2ee4ad3defa_3_0"/>
          <p:cNvSpPr txBox="1"/>
          <p:nvPr/>
        </p:nvSpPr>
        <p:spPr>
          <a:xfrm>
            <a:off x="3231950" y="2200052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파라스파라 호텔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7"/>
              </a:rPr>
              <a:t>https://www.paraspara.co.kr/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63" name="Google Shape;263;g2ee4ad3defa_3_0"/>
          <p:cNvSpPr/>
          <p:nvPr/>
        </p:nvSpPr>
        <p:spPr>
          <a:xfrm>
            <a:off x="3182325" y="3639153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ee4ad3defa_3_0"/>
          <p:cNvSpPr txBox="1"/>
          <p:nvPr/>
        </p:nvSpPr>
        <p:spPr>
          <a:xfrm>
            <a:off x="3231950" y="3543627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롯데 시그니엘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8"/>
              </a:rPr>
              <a:t>https://www.lottehotel.com/seoul-signiel/ko.html</a:t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pic>
        <p:nvPicPr>
          <p:cNvPr id="265" name="Google Shape;265;g2ee4ad3defa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086" y="2436573"/>
            <a:ext cx="2578193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g2ee4ad3defa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113" y="3992250"/>
            <a:ext cx="2524125" cy="4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g2ee4ad3defa_3_0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0"/>
          <p:cNvCxnSpPr/>
          <p:nvPr/>
        </p:nvCxnSpPr>
        <p:spPr>
          <a:xfrm flipH="1" rot="10800000">
            <a:off x="1285476" y="1131376"/>
            <a:ext cx="937200" cy="251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0"/>
          <p:cNvCxnSpPr/>
          <p:nvPr/>
        </p:nvCxnSpPr>
        <p:spPr>
          <a:xfrm rot="10800000">
            <a:off x="1339131" y="834548"/>
            <a:ext cx="821400" cy="296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0"/>
          <p:cNvCxnSpPr/>
          <p:nvPr/>
        </p:nvCxnSpPr>
        <p:spPr>
          <a:xfrm>
            <a:off x="1459724" y="1131247"/>
            <a:ext cx="387900" cy="900"/>
          </a:xfrm>
          <a:prstGeom prst="straightConnector1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10"/>
          <p:cNvCxnSpPr>
            <a:stCxn id="277" idx="3"/>
            <a:endCxn id="278" idx="1"/>
          </p:cNvCxnSpPr>
          <p:nvPr/>
        </p:nvCxnSpPr>
        <p:spPr>
          <a:xfrm flipH="1" rot="10800000">
            <a:off x="2162264" y="2311550"/>
            <a:ext cx="4774200" cy="1786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7C6A54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79" name="Google Shape;279;p10"/>
          <p:cNvCxnSpPr>
            <a:endCxn id="280" idx="2"/>
          </p:cNvCxnSpPr>
          <p:nvPr/>
        </p:nvCxnSpPr>
        <p:spPr>
          <a:xfrm>
            <a:off x="5254280" y="1751362"/>
            <a:ext cx="3300" cy="1142700"/>
          </a:xfrm>
          <a:prstGeom prst="straightConnector1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10"/>
          <p:cNvCxnSpPr>
            <a:stCxn id="282" idx="2"/>
            <a:endCxn id="283" idx="0"/>
          </p:cNvCxnSpPr>
          <p:nvPr/>
        </p:nvCxnSpPr>
        <p:spPr>
          <a:xfrm rot="5400000">
            <a:off x="2886143" y="1885324"/>
            <a:ext cx="1662000" cy="475500"/>
          </a:xfrm>
          <a:prstGeom prst="bentConnector3">
            <a:avLst>
              <a:gd fmla="val 27443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10"/>
          <p:cNvSpPr/>
          <p:nvPr/>
        </p:nvSpPr>
        <p:spPr>
          <a:xfrm>
            <a:off x="4659745" y="2174760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2889864" y="221318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577525" y="309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C6A54"/>
                </a:solidFill>
                <a:latin typeface="Arial"/>
                <a:ea typeface="Arial"/>
                <a:cs typeface="Arial"/>
                <a:sym typeface="Arial"/>
              </a:rPr>
              <a:t>정보 구조도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3327593" y="98757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9" name="Google Shape;289;p10"/>
          <p:cNvCxnSpPr>
            <a:stCxn id="290" idx="2"/>
            <a:endCxn id="291" idx="0"/>
          </p:cNvCxnSpPr>
          <p:nvPr/>
        </p:nvCxnSpPr>
        <p:spPr>
          <a:xfrm>
            <a:off x="1704479" y="2498223"/>
            <a:ext cx="0" cy="185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0"/>
          <p:cNvSpPr/>
          <p:nvPr/>
        </p:nvSpPr>
        <p:spPr>
          <a:xfrm>
            <a:off x="6860578" y="771575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3" name="Google Shape;293;p10"/>
          <p:cNvCxnSpPr>
            <a:stCxn id="294" idx="3"/>
            <a:endCxn id="292" idx="1"/>
          </p:cNvCxnSpPr>
          <p:nvPr/>
        </p:nvCxnSpPr>
        <p:spPr>
          <a:xfrm flipH="1" rot="10800000">
            <a:off x="6090769" y="879548"/>
            <a:ext cx="769800" cy="52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10"/>
          <p:cNvCxnSpPr>
            <a:stCxn id="294" idx="3"/>
            <a:endCxn id="296" idx="1"/>
          </p:cNvCxnSpPr>
          <p:nvPr/>
        </p:nvCxnSpPr>
        <p:spPr>
          <a:xfrm>
            <a:off x="6090769" y="1405448"/>
            <a:ext cx="773100" cy="120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10"/>
          <p:cNvSpPr/>
          <p:nvPr/>
        </p:nvSpPr>
        <p:spPr>
          <a:xfrm>
            <a:off x="6863728" y="1417350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 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4911769" y="1268798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7" name="Google Shape;297;p10"/>
          <p:cNvCxnSpPr>
            <a:stCxn id="282" idx="2"/>
            <a:endCxn id="294" idx="1"/>
          </p:cNvCxnSpPr>
          <p:nvPr/>
        </p:nvCxnSpPr>
        <p:spPr>
          <a:xfrm flipH="1" rot="-5400000">
            <a:off x="4376693" y="870274"/>
            <a:ext cx="113400" cy="957000"/>
          </a:xfrm>
          <a:prstGeom prst="bentConnector2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0"/>
          <p:cNvCxnSpPr>
            <a:stCxn id="282" idx="2"/>
            <a:endCxn id="278" idx="0"/>
          </p:cNvCxnSpPr>
          <p:nvPr/>
        </p:nvCxnSpPr>
        <p:spPr>
          <a:xfrm flipH="1" rot="-5400000">
            <a:off x="5299043" y="-52076"/>
            <a:ext cx="882600" cy="3570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10"/>
          <p:cNvCxnSpPr>
            <a:stCxn id="278" idx="2"/>
            <a:endCxn id="300" idx="0"/>
          </p:cNvCxnSpPr>
          <p:nvPr/>
        </p:nvCxnSpPr>
        <p:spPr>
          <a:xfrm>
            <a:off x="7525818" y="2448060"/>
            <a:ext cx="0" cy="574500"/>
          </a:xfrm>
          <a:prstGeom prst="straightConnector1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10"/>
          <p:cNvSpPr/>
          <p:nvPr/>
        </p:nvSpPr>
        <p:spPr>
          <a:xfrm>
            <a:off x="6936318" y="2174760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7068028" y="2627250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7068028" y="3022437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6863728" y="1099275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로그인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3" name="Google Shape;303;p10"/>
          <p:cNvCxnSpPr>
            <a:endCxn id="302" idx="1"/>
          </p:cNvCxnSpPr>
          <p:nvPr/>
        </p:nvCxnSpPr>
        <p:spPr>
          <a:xfrm>
            <a:off x="6475828" y="1206375"/>
            <a:ext cx="387900" cy="900"/>
          </a:xfrm>
          <a:prstGeom prst="straightConnector1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10"/>
          <p:cNvCxnSpPr>
            <a:stCxn id="305" idx="3"/>
            <a:endCxn id="285" idx="1"/>
          </p:cNvCxnSpPr>
          <p:nvPr/>
        </p:nvCxnSpPr>
        <p:spPr>
          <a:xfrm flipH="1" rot="10800000">
            <a:off x="2170614" y="2349962"/>
            <a:ext cx="719400" cy="7674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7C6A5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6" name="Google Shape;306;p10"/>
          <p:cNvSpPr/>
          <p:nvPr/>
        </p:nvSpPr>
        <p:spPr>
          <a:xfrm>
            <a:off x="3009049" y="2612212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선택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4799780" y="2678062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1114979" y="1292074"/>
            <a:ext cx="2839914" cy="2619088"/>
            <a:chOff x="951329" y="1303674"/>
            <a:chExt cx="2839914" cy="2619088"/>
          </a:xfrm>
        </p:grpSpPr>
        <p:sp>
          <p:nvSpPr>
            <p:cNvPr id="290" name="Google Shape;290;p10"/>
            <p:cNvSpPr/>
            <p:nvPr/>
          </p:nvSpPr>
          <p:spPr>
            <a:xfrm>
              <a:off x="951329" y="2236523"/>
              <a:ext cx="1179000" cy="273300"/>
            </a:xfrm>
            <a:prstGeom prst="roundRect">
              <a:avLst>
                <a:gd fmla="val 41681" name="adj"/>
              </a:avLst>
            </a:prstGeom>
            <a:solidFill>
              <a:srgbClr val="BDAD99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ko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내비게이션</a:t>
              </a:r>
              <a:endParaRPr b="1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091364" y="2678062"/>
              <a:ext cx="915600" cy="216000"/>
            </a:xfrm>
            <a:prstGeom prst="roundRect">
              <a:avLst>
                <a:gd fmla="val 50000" name="adj"/>
              </a:avLst>
            </a:prstGeom>
            <a:solidFill>
              <a:srgbClr val="EEECE1"/>
            </a:solidFill>
            <a:ln>
              <a:noFill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호텔 소개</a:t>
              </a:r>
              <a:endPara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1091364" y="3020962"/>
              <a:ext cx="915600" cy="216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패키지 상품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083014" y="3363862"/>
              <a:ext cx="915600" cy="216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이벤트</a:t>
              </a:r>
              <a:endPara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0" name="Google Shape;310;p10"/>
            <p:cNvCxnSpPr>
              <a:stCxn id="282" idx="2"/>
              <a:endCxn id="290" idx="0"/>
            </p:cNvCxnSpPr>
            <p:nvPr/>
          </p:nvCxnSpPr>
          <p:spPr>
            <a:xfrm rot="5400000">
              <a:off x="2199743" y="644874"/>
              <a:ext cx="932700" cy="2250300"/>
            </a:xfrm>
            <a:prstGeom prst="bentConnector3">
              <a:avLst>
                <a:gd fmla="val 50008" name="adj1"/>
              </a:avLst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1" name="Google Shape;311;p10"/>
            <p:cNvSpPr/>
            <p:nvPr/>
          </p:nvSpPr>
          <p:spPr>
            <a:xfrm>
              <a:off x="1083014" y="3706762"/>
              <a:ext cx="915600" cy="216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5500" lIns="15500" spcFirstLastPara="1" rIns="15500" wrap="square" tIns="15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공지</a:t>
              </a:r>
              <a:endPara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2" name="Google Shape;312;p10"/>
          <p:cNvSpPr/>
          <p:nvPr/>
        </p:nvSpPr>
        <p:spPr>
          <a:xfrm>
            <a:off x="1904977" y="997677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3" name="Google Shape;313;p10"/>
          <p:cNvCxnSpPr>
            <a:stCxn id="312" idx="3"/>
          </p:cNvCxnSpPr>
          <p:nvPr/>
        </p:nvCxnSpPr>
        <p:spPr>
          <a:xfrm>
            <a:off x="3083977" y="1134327"/>
            <a:ext cx="723900" cy="33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0"/>
          <p:cNvCxnSpPr>
            <a:stCxn id="311" idx="3"/>
            <a:endCxn id="284" idx="1"/>
          </p:cNvCxnSpPr>
          <p:nvPr/>
        </p:nvCxnSpPr>
        <p:spPr>
          <a:xfrm flipH="1" rot="10800000">
            <a:off x="2162264" y="2311262"/>
            <a:ext cx="2497500" cy="149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7C6A5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15" name="Google Shape;315;p10"/>
          <p:cNvSpPr/>
          <p:nvPr/>
        </p:nvSpPr>
        <p:spPr>
          <a:xfrm>
            <a:off x="417857" y="701710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421007" y="1347485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421007" y="1029410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답변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19" name="Google Shape;319;p10"/>
          <p:cNvCxnSpPr/>
          <p:nvPr/>
        </p:nvCxnSpPr>
        <p:spPr>
          <a:xfrm rot="-5400000">
            <a:off x="1296857" y="1386035"/>
            <a:ext cx="462300" cy="45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10"/>
          <p:cNvSpPr/>
          <p:nvPr/>
        </p:nvSpPr>
        <p:spPr>
          <a:xfrm>
            <a:off x="417857" y="1671535"/>
            <a:ext cx="11790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1246664" y="3990350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1246664" y="4348287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3021574" y="2953937"/>
            <a:ext cx="915600" cy="21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완료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1"/>
          <p:cNvSpPr txBox="1"/>
          <p:nvPr/>
        </p:nvSpPr>
        <p:spPr>
          <a:xfrm>
            <a:off x="417613" y="4807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B6951"/>
                </a:solidFill>
              </a:rPr>
              <a:t>디자인 스케치</a:t>
            </a:r>
            <a:endParaRPr b="0" i="0" sz="900" u="none" cap="none" strike="noStrike">
              <a:solidFill>
                <a:srgbClr val="7B69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5" y="1111525"/>
            <a:ext cx="2076576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1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32" name="Google Shape;3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00" y="1112400"/>
            <a:ext cx="2138224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775" y="1113600"/>
            <a:ext cx="2138225" cy="30201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2100" y="1113636"/>
            <a:ext cx="2138224" cy="302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11"/>
          <p:cNvSpPr/>
          <p:nvPr/>
        </p:nvSpPr>
        <p:spPr>
          <a:xfrm>
            <a:off x="2625281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421656" y="746037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492211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721896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7fa560c62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7fa560c62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7fa560c629_0_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6" name="Google Shape;346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7fa560c629_0_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데이터베이스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7fa560c629_0_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7fa560c629_0_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7fa560c629_0_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27fa560c62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600" y="756950"/>
            <a:ext cx="5456776" cy="3643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ee4ad3defa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g2ee4ad3defa_0_10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359" name="Google Shape;359;g2ee4ad3defa_0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g2ee4ad3defa_0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g2ee4ad3defa_0_103"/>
          <p:cNvSpPr txBox="1"/>
          <p:nvPr/>
        </p:nvSpPr>
        <p:spPr>
          <a:xfrm>
            <a:off x="4460098" y="1898490"/>
            <a:ext cx="37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수행결과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2ee4ad3defa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ee4ad3defa_0_10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ee4ad3defa_0_10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72" name="Google Shape;3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463" y="913450"/>
            <a:ext cx="4679999" cy="351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메인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15"/>
          <p:cNvGrpSpPr/>
          <p:nvPr/>
        </p:nvGrpSpPr>
        <p:grpSpPr>
          <a:xfrm>
            <a:off x="6514173" y="2590750"/>
            <a:ext cx="2482349" cy="1839900"/>
            <a:chOff x="5689800" y="2556975"/>
            <a:chExt cx="2594700" cy="1839900"/>
          </a:xfrm>
        </p:grpSpPr>
        <p:sp>
          <p:nvSpPr>
            <p:cNvPr id="379" name="Google Shape;379;p15"/>
            <p:cNvSpPr/>
            <p:nvPr/>
          </p:nvSpPr>
          <p:spPr>
            <a:xfrm>
              <a:off x="5689800" y="2556975"/>
              <a:ext cx="2594700" cy="1839900"/>
            </a:xfrm>
            <a:prstGeom prst="roundRect">
              <a:avLst>
                <a:gd fmla="val 2599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 txBox="1"/>
            <p:nvPr/>
          </p:nvSpPr>
          <p:spPr>
            <a:xfrm>
              <a:off x="5912260" y="2615025"/>
              <a:ext cx="223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1: 클릭 시 패키지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2: 클릭 시 이벤트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3: 클릭 시 공지사항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4: 클릭 시 문의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5: 클릭 시 회원 가입 및 로그인                         페이지로 이동</a:t>
              </a:r>
              <a:endParaRPr sz="1000"/>
            </a:p>
          </p:txBody>
        </p:sp>
      </p:grpSp>
      <p:sp>
        <p:nvSpPr>
          <p:cNvPr id="381" name="Google Shape;381;p15"/>
          <p:cNvSpPr/>
          <p:nvPr/>
        </p:nvSpPr>
        <p:spPr>
          <a:xfrm>
            <a:off x="892775" y="2141161"/>
            <a:ext cx="590700" cy="444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>
            <a:off x="929074" y="2193950"/>
            <a:ext cx="5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2 or 3</a:t>
            </a:r>
            <a:endParaRPr sz="1000"/>
          </a:p>
        </p:txBody>
      </p:sp>
      <p:cxnSp>
        <p:nvCxnSpPr>
          <p:cNvPr id="383" name="Google Shape;383;p15"/>
          <p:cNvCxnSpPr/>
          <p:nvPr/>
        </p:nvCxnSpPr>
        <p:spPr>
          <a:xfrm flipH="1">
            <a:off x="1515425" y="2364679"/>
            <a:ext cx="518100" cy="9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15"/>
          <p:cNvSpPr/>
          <p:nvPr/>
        </p:nvSpPr>
        <p:spPr>
          <a:xfrm>
            <a:off x="2065475" y="1568652"/>
            <a:ext cx="4321200" cy="137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5"/>
          <p:cNvGrpSpPr/>
          <p:nvPr/>
        </p:nvGrpSpPr>
        <p:grpSpPr>
          <a:xfrm>
            <a:off x="6514175" y="1373600"/>
            <a:ext cx="2723300" cy="324850"/>
            <a:chOff x="5561200" y="1206000"/>
            <a:chExt cx="2723300" cy="324850"/>
          </a:xfrm>
        </p:grpSpPr>
        <p:sp>
          <p:nvSpPr>
            <p:cNvPr id="386" name="Google Shape;386;p15"/>
            <p:cNvSpPr/>
            <p:nvPr/>
          </p:nvSpPr>
          <p:spPr>
            <a:xfrm>
              <a:off x="5561200" y="1207075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6151425" y="1207738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6741650" y="120600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7315075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7888500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15"/>
          <p:cNvGrpSpPr/>
          <p:nvPr/>
        </p:nvGrpSpPr>
        <p:grpSpPr>
          <a:xfrm>
            <a:off x="4708400" y="950950"/>
            <a:ext cx="4529083" cy="747491"/>
            <a:chOff x="3755418" y="783359"/>
            <a:chExt cx="4529083" cy="747491"/>
          </a:xfrm>
        </p:grpSpPr>
        <p:cxnSp>
          <p:nvCxnSpPr>
            <p:cNvPr id="392" name="Google Shape;392;p15"/>
            <p:cNvCxnSpPr/>
            <p:nvPr/>
          </p:nvCxnSpPr>
          <p:spPr>
            <a:xfrm>
              <a:off x="5431670" y="898850"/>
              <a:ext cx="2660400" cy="10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5"/>
            <p:cNvCxnSpPr/>
            <p:nvPr/>
          </p:nvCxnSpPr>
          <p:spPr>
            <a:xfrm flipH="1">
              <a:off x="5760000" y="918000"/>
              <a:ext cx="42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5"/>
            <p:cNvCxnSpPr/>
            <p:nvPr/>
          </p:nvCxnSpPr>
          <p:spPr>
            <a:xfrm flipH="1">
              <a:off x="6938590" y="918105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5"/>
            <p:cNvCxnSpPr/>
            <p:nvPr/>
          </p:nvCxnSpPr>
          <p:spPr>
            <a:xfrm flipH="1">
              <a:off x="7511265" y="918097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5"/>
            <p:cNvCxnSpPr/>
            <p:nvPr/>
          </p:nvCxnSpPr>
          <p:spPr>
            <a:xfrm flipH="1">
              <a:off x="8083915" y="918103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7" name="Google Shape;397;p15"/>
            <p:cNvSpPr/>
            <p:nvPr/>
          </p:nvSpPr>
          <p:spPr>
            <a:xfrm>
              <a:off x="3755418" y="783359"/>
              <a:ext cx="1676100" cy="236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8" name="Google Shape;398;p15"/>
            <p:cNvCxnSpPr/>
            <p:nvPr/>
          </p:nvCxnSpPr>
          <p:spPr>
            <a:xfrm flipH="1">
              <a:off x="6366226" y="918000"/>
              <a:ext cx="18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9" name="Google Shape;399;p15"/>
            <p:cNvSpPr txBox="1"/>
            <p:nvPr/>
          </p:nvSpPr>
          <p:spPr>
            <a:xfrm>
              <a:off x="55612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 txBox="1"/>
            <p:nvPr/>
          </p:nvSpPr>
          <p:spPr>
            <a:xfrm>
              <a:off x="6151426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 txBox="1"/>
            <p:nvPr/>
          </p:nvSpPr>
          <p:spPr>
            <a:xfrm>
              <a:off x="6733251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7315063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 txBox="1"/>
            <p:nvPr/>
          </p:nvSpPr>
          <p:spPr>
            <a:xfrm>
              <a:off x="78885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5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15"/>
          <p:cNvSpPr/>
          <p:nvPr/>
        </p:nvSpPr>
        <p:spPr>
          <a:xfrm>
            <a:off x="712975" y="3382749"/>
            <a:ext cx="590700" cy="509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15"/>
          <p:cNvCxnSpPr/>
          <p:nvPr/>
        </p:nvCxnSpPr>
        <p:spPr>
          <a:xfrm flipH="1">
            <a:off x="1335625" y="3636388"/>
            <a:ext cx="705300" cy="2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6" name="Google Shape;406;p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875263" y="3462025"/>
            <a:ext cx="3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5</a:t>
            </a:r>
            <a:endParaRPr sz="1000"/>
          </a:p>
        </p:txBody>
      </p:sp>
      <p:sp>
        <p:nvSpPr>
          <p:cNvPr id="408" name="Google Shape;408;p15"/>
          <p:cNvSpPr/>
          <p:nvPr/>
        </p:nvSpPr>
        <p:spPr>
          <a:xfrm>
            <a:off x="310775" y="1059250"/>
            <a:ext cx="1300200" cy="9498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398000" y="1059600"/>
            <a:ext cx="11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헤더 or 푸터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전페이지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로고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메인페이지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</p:txBody>
      </p:sp>
      <p:cxnSp>
        <p:nvCxnSpPr>
          <p:cNvPr id="410" name="Google Shape;410;p15"/>
          <p:cNvCxnSpPr/>
          <p:nvPr/>
        </p:nvCxnSpPr>
        <p:spPr>
          <a:xfrm flipH="1">
            <a:off x="1642525" y="1140213"/>
            <a:ext cx="516000" cy="24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1" name="Google Shape;411;p15"/>
          <p:cNvSpPr/>
          <p:nvPr/>
        </p:nvSpPr>
        <p:spPr>
          <a:xfrm>
            <a:off x="2178269" y="950942"/>
            <a:ext cx="347400" cy="338700"/>
          </a:xfrm>
          <a:prstGeom prst="ellipse">
            <a:avLst/>
          </a:prstGeom>
          <a:noFill/>
          <a:ln cap="flat" cmpd="sng" w="19050">
            <a:solidFill>
              <a:schemeClr val="lt1">
                <a:alpha val="4863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7fb3f5c827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7fb3f5c827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7fb3f5c827_0_5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7fb3f5c827_0_5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22" name="Google Shape;422;g27fb3f5c827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00" y="858212"/>
            <a:ext cx="5147831" cy="3162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g27fb3f5c827_0_50"/>
          <p:cNvSpPr/>
          <p:nvPr/>
        </p:nvSpPr>
        <p:spPr>
          <a:xfrm>
            <a:off x="7382750" y="20480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7fb3f5c827_0_50"/>
          <p:cNvSpPr txBox="1"/>
          <p:nvPr/>
        </p:nvSpPr>
        <p:spPr>
          <a:xfrm>
            <a:off x="7431200" y="20977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제목 검색으로 서치 가능</a:t>
            </a:r>
            <a:endParaRPr sz="1000"/>
          </a:p>
        </p:txBody>
      </p:sp>
      <p:sp>
        <p:nvSpPr>
          <p:cNvPr id="425" name="Google Shape;425;g27fb3f5c827_0_50"/>
          <p:cNvSpPr/>
          <p:nvPr/>
        </p:nvSpPr>
        <p:spPr>
          <a:xfrm>
            <a:off x="3435725" y="2276490"/>
            <a:ext cx="1750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g27fb3f5c827_0_50"/>
          <p:cNvCxnSpPr>
            <a:stCxn id="425" idx="3"/>
          </p:cNvCxnSpPr>
          <p:nvPr/>
        </p:nvCxnSpPr>
        <p:spPr>
          <a:xfrm flipH="1" rot="10800000">
            <a:off x="5185925" y="2361840"/>
            <a:ext cx="2125500" cy="34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g27fb3f5c827_0_50"/>
          <p:cNvSpPr/>
          <p:nvPr/>
        </p:nvSpPr>
        <p:spPr>
          <a:xfrm>
            <a:off x="459939" y="3044564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7fb3f5c827_0_50"/>
          <p:cNvSpPr txBox="1"/>
          <p:nvPr/>
        </p:nvSpPr>
        <p:spPr>
          <a:xfrm>
            <a:off x="508400" y="3129313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세부 페이지로 이동</a:t>
            </a:r>
            <a:endParaRPr sz="1000"/>
          </a:p>
        </p:txBody>
      </p:sp>
      <p:sp>
        <p:nvSpPr>
          <p:cNvPr id="429" name="Google Shape;429;g27fb3f5c827_0_50"/>
          <p:cNvSpPr/>
          <p:nvPr/>
        </p:nvSpPr>
        <p:spPr>
          <a:xfrm>
            <a:off x="2781525" y="3255475"/>
            <a:ext cx="1375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g27fb3f5c827_0_50"/>
          <p:cNvCxnSpPr>
            <a:stCxn id="429" idx="1"/>
          </p:cNvCxnSpPr>
          <p:nvPr/>
        </p:nvCxnSpPr>
        <p:spPr>
          <a:xfrm flipH="1">
            <a:off x="1701525" y="3375625"/>
            <a:ext cx="1080000" cy="43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1" name="Google Shape;431;g27fb3f5c827_0_50"/>
          <p:cNvSpPr/>
          <p:nvPr/>
        </p:nvSpPr>
        <p:spPr>
          <a:xfrm>
            <a:off x="7382750" y="32857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7fb3f5c827_0_50"/>
          <p:cNvSpPr txBox="1"/>
          <p:nvPr/>
        </p:nvSpPr>
        <p:spPr>
          <a:xfrm>
            <a:off x="7418747" y="33353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10개씩 페이징 설정</a:t>
            </a:r>
            <a:endParaRPr sz="1000"/>
          </a:p>
        </p:txBody>
      </p:sp>
      <p:sp>
        <p:nvSpPr>
          <p:cNvPr id="433" name="Google Shape;433;g27fb3f5c827_0_50"/>
          <p:cNvSpPr/>
          <p:nvPr/>
        </p:nvSpPr>
        <p:spPr>
          <a:xfrm>
            <a:off x="4197050" y="347690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g27fb3f5c827_0_50"/>
          <p:cNvCxnSpPr>
            <a:stCxn id="433" idx="3"/>
          </p:cNvCxnSpPr>
          <p:nvPr/>
        </p:nvCxnSpPr>
        <p:spPr>
          <a:xfrm flipH="1" rot="10800000">
            <a:off x="4552550" y="3573950"/>
            <a:ext cx="2580000" cy="2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276d964405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76d964405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76d9644052_2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로그인 </a:t>
            </a:r>
            <a:r>
              <a:rPr lang="ko" sz="900">
                <a:solidFill>
                  <a:srgbClr val="77644D"/>
                </a:solidFill>
              </a:rPr>
              <a:t>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76d9644052_2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45" name="Google Shape;445;g276d964405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00" y="914400"/>
            <a:ext cx="4679999" cy="35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76d9644052_2_0"/>
          <p:cNvSpPr/>
          <p:nvPr/>
        </p:nvSpPr>
        <p:spPr>
          <a:xfrm>
            <a:off x="443825" y="2589575"/>
            <a:ext cx="1161900" cy="4926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76d9644052_2_0"/>
          <p:cNvSpPr txBox="1"/>
          <p:nvPr/>
        </p:nvSpPr>
        <p:spPr>
          <a:xfrm>
            <a:off x="443823" y="2589575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아이디 패스워드 입력</a:t>
            </a:r>
            <a:endParaRPr sz="1000"/>
          </a:p>
        </p:txBody>
      </p:sp>
      <p:cxnSp>
        <p:nvCxnSpPr>
          <p:cNvPr id="448" name="Google Shape;448;g276d9644052_2_0"/>
          <p:cNvCxnSpPr>
            <a:stCxn id="449" idx="1"/>
            <a:endCxn id="447" idx="3"/>
          </p:cNvCxnSpPr>
          <p:nvPr/>
        </p:nvCxnSpPr>
        <p:spPr>
          <a:xfrm rot="10800000">
            <a:off x="1654325" y="2835975"/>
            <a:ext cx="585300" cy="289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g276d9644052_2_0"/>
          <p:cNvSpPr/>
          <p:nvPr/>
        </p:nvSpPr>
        <p:spPr>
          <a:xfrm>
            <a:off x="2275700" y="3766200"/>
            <a:ext cx="653400" cy="5193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276d9644052_2_0"/>
          <p:cNvSpPr/>
          <p:nvPr/>
        </p:nvSpPr>
        <p:spPr>
          <a:xfrm>
            <a:off x="459950" y="3621450"/>
            <a:ext cx="1366500" cy="717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76d9644052_2_0"/>
          <p:cNvSpPr txBox="1"/>
          <p:nvPr/>
        </p:nvSpPr>
        <p:spPr>
          <a:xfrm>
            <a:off x="459950" y="3649200"/>
            <a:ext cx="1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/>
              <a:t>회원</a:t>
            </a:r>
            <a:r>
              <a:rPr lang="ko" sz="1000">
                <a:solidFill>
                  <a:schemeClr val="dk1"/>
                </a:solidFill>
              </a:rPr>
              <a:t>가입</a:t>
            </a:r>
            <a:r>
              <a:rPr lang="ko" sz="1000">
                <a:solidFill>
                  <a:schemeClr val="dk1"/>
                </a:solidFill>
              </a:rPr>
              <a:t> 클릭시 회원가입 페이지로 이동</a:t>
            </a:r>
            <a:endParaRPr sz="1000"/>
          </a:p>
        </p:txBody>
      </p:sp>
      <p:cxnSp>
        <p:nvCxnSpPr>
          <p:cNvPr id="453" name="Google Shape;453;g276d9644052_2_0"/>
          <p:cNvCxnSpPr>
            <a:stCxn id="450" idx="1"/>
            <a:endCxn id="452" idx="3"/>
          </p:cNvCxnSpPr>
          <p:nvPr/>
        </p:nvCxnSpPr>
        <p:spPr>
          <a:xfrm rot="10800000">
            <a:off x="1826600" y="3972450"/>
            <a:ext cx="449100" cy="53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9" name="Google Shape;449;g276d9644052_2_0"/>
          <p:cNvSpPr/>
          <p:nvPr/>
        </p:nvSpPr>
        <p:spPr>
          <a:xfrm>
            <a:off x="2239625" y="2645925"/>
            <a:ext cx="4535400" cy="9597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7fa560c62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7fa560c62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7fa560c629_1_14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회원가입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7fa560c629_1_14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64" name="Google Shape;464;g27fa560c629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2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g27fa560c629_1_14"/>
          <p:cNvSpPr/>
          <p:nvPr/>
        </p:nvSpPr>
        <p:spPr>
          <a:xfrm>
            <a:off x="1206725" y="2346225"/>
            <a:ext cx="11619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7fa560c629_1_14"/>
          <p:cNvSpPr txBox="1"/>
          <p:nvPr/>
        </p:nvSpPr>
        <p:spPr>
          <a:xfrm>
            <a:off x="1182425" y="2360175"/>
            <a:ext cx="121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전화번호 앞자리 옵션으로 선택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뒷자리 4자리씩 입력 필수</a:t>
            </a:r>
            <a:endParaRPr sz="1000"/>
          </a:p>
        </p:txBody>
      </p:sp>
      <p:cxnSp>
        <p:nvCxnSpPr>
          <p:cNvPr id="467" name="Google Shape;467;g27fa560c629_1_14"/>
          <p:cNvCxnSpPr>
            <a:stCxn id="468" idx="1"/>
          </p:cNvCxnSpPr>
          <p:nvPr/>
        </p:nvCxnSpPr>
        <p:spPr>
          <a:xfrm rot="10800000">
            <a:off x="2473050" y="2673450"/>
            <a:ext cx="1098000" cy="20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9" name="Google Shape;469;g27fa560c629_1_14"/>
          <p:cNvSpPr/>
          <p:nvPr/>
        </p:nvSpPr>
        <p:spPr>
          <a:xfrm>
            <a:off x="3212050" y="4085525"/>
            <a:ext cx="9402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27fa560c629_1_14"/>
          <p:cNvSpPr/>
          <p:nvPr/>
        </p:nvSpPr>
        <p:spPr>
          <a:xfrm>
            <a:off x="1089900" y="3614200"/>
            <a:ext cx="13665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7fa560c629_1_14"/>
          <p:cNvSpPr txBox="1"/>
          <p:nvPr/>
        </p:nvSpPr>
        <p:spPr>
          <a:xfrm>
            <a:off x="1128725" y="3642100"/>
            <a:ext cx="136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가입 클릭시 회원 가입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취소 클릭시 텍스트 초기화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72" name="Google Shape;472;g27fa560c629_1_14"/>
          <p:cNvCxnSpPr>
            <a:stCxn id="469" idx="1"/>
            <a:endCxn id="471" idx="3"/>
          </p:cNvCxnSpPr>
          <p:nvPr/>
        </p:nvCxnSpPr>
        <p:spPr>
          <a:xfrm rot="10800000">
            <a:off x="2495350" y="4119125"/>
            <a:ext cx="716700" cy="96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3" name="Google Shape;473;g27fa560c629_1_14"/>
          <p:cNvSpPr/>
          <p:nvPr/>
        </p:nvSpPr>
        <p:spPr>
          <a:xfrm>
            <a:off x="1286725" y="1522825"/>
            <a:ext cx="1161900" cy="598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7fa560c629_1_14"/>
          <p:cNvSpPr txBox="1"/>
          <p:nvPr/>
        </p:nvSpPr>
        <p:spPr>
          <a:xfrm>
            <a:off x="1262425" y="1575600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입력한 암호의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암호화</a:t>
            </a:r>
            <a:endParaRPr sz="1000"/>
          </a:p>
        </p:txBody>
      </p:sp>
      <p:cxnSp>
        <p:nvCxnSpPr>
          <p:cNvPr id="475" name="Google Shape;475;g27fa560c629_1_14"/>
          <p:cNvCxnSpPr/>
          <p:nvPr/>
        </p:nvCxnSpPr>
        <p:spPr>
          <a:xfrm rot="10800000">
            <a:off x="2493800" y="1872425"/>
            <a:ext cx="676200" cy="171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g27fa560c629_1_14"/>
          <p:cNvSpPr/>
          <p:nvPr/>
        </p:nvSpPr>
        <p:spPr>
          <a:xfrm>
            <a:off x="3571050" y="2746350"/>
            <a:ext cx="11295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7fa560c629_1_14"/>
          <p:cNvSpPr/>
          <p:nvPr/>
        </p:nvSpPr>
        <p:spPr>
          <a:xfrm>
            <a:off x="3212050" y="2043425"/>
            <a:ext cx="41148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f178769a1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f178769a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f178769a13_0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고객센터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f178769a13_0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7" name="Google Shape;487;g2f178769a13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25" y="1049675"/>
            <a:ext cx="3860949" cy="25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f178769a13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7599" y="1049675"/>
            <a:ext cx="4449076" cy="2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f178769a13_0_3"/>
          <p:cNvSpPr/>
          <p:nvPr/>
        </p:nvSpPr>
        <p:spPr>
          <a:xfrm>
            <a:off x="778550" y="38247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f178769a13_0_3"/>
          <p:cNvSpPr txBox="1"/>
          <p:nvPr/>
        </p:nvSpPr>
        <p:spPr>
          <a:xfrm>
            <a:off x="827000" y="3874375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질문 클릭시 질문</a:t>
            </a:r>
            <a:r>
              <a:rPr lang="ko" sz="1000"/>
              <a:t> 상세 페이지로 이동</a:t>
            </a:r>
            <a:endParaRPr sz="1000"/>
          </a:p>
        </p:txBody>
      </p:sp>
      <p:sp>
        <p:nvSpPr>
          <p:cNvPr id="491" name="Google Shape;491;g2f178769a13_0_3"/>
          <p:cNvSpPr/>
          <p:nvPr/>
        </p:nvSpPr>
        <p:spPr>
          <a:xfrm>
            <a:off x="1002275" y="2470750"/>
            <a:ext cx="940200" cy="524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g2f178769a13_0_3"/>
          <p:cNvCxnSpPr>
            <a:stCxn id="491" idx="2"/>
            <a:endCxn id="489" idx="0"/>
          </p:cNvCxnSpPr>
          <p:nvPr/>
        </p:nvCxnSpPr>
        <p:spPr>
          <a:xfrm flipH="1">
            <a:off x="1334975" y="2995150"/>
            <a:ext cx="137400" cy="829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3" name="Google Shape;493;g2f178769a13_0_3"/>
          <p:cNvSpPr/>
          <p:nvPr/>
        </p:nvSpPr>
        <p:spPr>
          <a:xfrm>
            <a:off x="4480125" y="3748550"/>
            <a:ext cx="22329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f178769a13_0_3"/>
          <p:cNvSpPr txBox="1"/>
          <p:nvPr/>
        </p:nvSpPr>
        <p:spPr>
          <a:xfrm>
            <a:off x="4783025" y="3756350"/>
            <a:ext cx="24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추가 클릭시 등록후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리스트 페이지로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취소 클릭시 내용 초기화</a:t>
            </a:r>
            <a:endParaRPr sz="1000"/>
          </a:p>
        </p:txBody>
      </p:sp>
      <p:sp>
        <p:nvSpPr>
          <p:cNvPr id="495" name="Google Shape;495;g2f178769a13_0_3"/>
          <p:cNvSpPr/>
          <p:nvPr/>
        </p:nvSpPr>
        <p:spPr>
          <a:xfrm>
            <a:off x="4528575" y="3131200"/>
            <a:ext cx="679800" cy="350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g2f178769a13_0_3"/>
          <p:cNvCxnSpPr>
            <a:stCxn id="495" idx="2"/>
          </p:cNvCxnSpPr>
          <p:nvPr/>
        </p:nvCxnSpPr>
        <p:spPr>
          <a:xfrm>
            <a:off x="4868475" y="3481900"/>
            <a:ext cx="267300" cy="2397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0" y="325"/>
            <a:ext cx="1989025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3283250" y="325"/>
            <a:ext cx="5860750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79a04a0b33_1_0"/>
          <p:cNvPicPr preferRelativeResize="0"/>
          <p:nvPr/>
        </p:nvPicPr>
        <p:blipFill rotWithShape="1">
          <a:blip r:embed="rId4">
            <a:alphaModFix/>
          </a:blip>
          <a:srcRect b="178594" l="44451" r="-44341" t="21335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79a04a0b3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6" y="626604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79a04a0b33_1_0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팀원 소개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79a04a0b33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9" name="Google Shape;109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48" y="750627"/>
            <a:ext cx="3948174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79a04a0b33_1_0"/>
          <p:cNvSpPr txBox="1"/>
          <p:nvPr/>
        </p:nvSpPr>
        <p:spPr>
          <a:xfrm>
            <a:off x="323850" y="998313"/>
            <a:ext cx="1341300" cy="3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훈련생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김보근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김진우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이상현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조무연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79a04a0b33_1_0"/>
          <p:cNvSpPr txBox="1"/>
          <p:nvPr/>
        </p:nvSpPr>
        <p:spPr>
          <a:xfrm>
            <a:off x="1989025" y="998325"/>
            <a:ext cx="1294200" cy="3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역할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팀장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79a04a0b33_1_0"/>
          <p:cNvSpPr txBox="1"/>
          <p:nvPr/>
        </p:nvSpPr>
        <p:spPr>
          <a:xfrm>
            <a:off x="4247738" y="928725"/>
            <a:ext cx="36051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담당 업무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메인 / 공지페이지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문서작성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회원가입 /</a:t>
            </a:r>
            <a:r>
              <a:rPr b="1" lang="ko" sz="1200">
                <a:solidFill>
                  <a:srgbClr val="3B3838"/>
                </a:solidFill>
              </a:rPr>
              <a:t> </a:t>
            </a:r>
            <a:r>
              <a:rPr i="1" lang="ko" sz="1200">
                <a:solidFill>
                  <a:srgbClr val="3B3838"/>
                </a:solidFill>
              </a:rPr>
              <a:t>로그인페이지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메인DB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이벤트 / 문의페이지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자료수집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관리자페이지 / 예약페이지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정제 및 정규화</a:t>
            </a:r>
            <a:endParaRPr i="1" sz="1200">
              <a:solidFill>
                <a:srgbClr val="3B383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276a653e720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76a653e720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76a653e720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76a653e720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76a653e720_1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76a653e720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07" name="Google Shape;507;g276a653e72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25" y="909388"/>
            <a:ext cx="3970801" cy="272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g276a653e720_1_0"/>
          <p:cNvSpPr/>
          <p:nvPr/>
        </p:nvSpPr>
        <p:spPr>
          <a:xfrm>
            <a:off x="778550" y="38247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76a653e720_1_0"/>
          <p:cNvSpPr txBox="1"/>
          <p:nvPr/>
        </p:nvSpPr>
        <p:spPr>
          <a:xfrm>
            <a:off x="827000" y="38743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상세 페이지로 이동</a:t>
            </a:r>
            <a:endParaRPr sz="1000"/>
          </a:p>
        </p:txBody>
      </p:sp>
      <p:sp>
        <p:nvSpPr>
          <p:cNvPr id="510" name="Google Shape;510;g276a653e720_1_0"/>
          <p:cNvSpPr/>
          <p:nvPr/>
        </p:nvSpPr>
        <p:spPr>
          <a:xfrm>
            <a:off x="459939" y="1841063"/>
            <a:ext cx="1750200" cy="1196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g276a653e720_1_0"/>
          <p:cNvCxnSpPr>
            <a:stCxn id="510" idx="2"/>
            <a:endCxn id="508" idx="0"/>
          </p:cNvCxnSpPr>
          <p:nvPr/>
        </p:nvCxnSpPr>
        <p:spPr>
          <a:xfrm>
            <a:off x="1335039" y="3037463"/>
            <a:ext cx="0" cy="787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g276a653e720_1_0"/>
          <p:cNvSpPr/>
          <p:nvPr/>
        </p:nvSpPr>
        <p:spPr>
          <a:xfrm>
            <a:off x="5987414" y="396558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76a653e720_1_0"/>
          <p:cNvSpPr txBox="1"/>
          <p:nvPr/>
        </p:nvSpPr>
        <p:spPr>
          <a:xfrm>
            <a:off x="6035875" y="405033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리스트</a:t>
            </a:r>
            <a:r>
              <a:rPr lang="ko" sz="1000"/>
              <a:t> 페이지로 이동</a:t>
            </a:r>
            <a:endParaRPr sz="1000"/>
          </a:p>
        </p:txBody>
      </p:sp>
      <p:pic>
        <p:nvPicPr>
          <p:cNvPr id="514" name="Google Shape;514;g276a653e720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751" y="521350"/>
            <a:ext cx="3746526" cy="3208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g276a653e720_1_0"/>
          <p:cNvSpPr/>
          <p:nvPr/>
        </p:nvSpPr>
        <p:spPr>
          <a:xfrm>
            <a:off x="6324475" y="3271023"/>
            <a:ext cx="438900" cy="350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g276a653e720_1_0"/>
          <p:cNvCxnSpPr>
            <a:stCxn id="515" idx="2"/>
            <a:endCxn id="512" idx="0"/>
          </p:cNvCxnSpPr>
          <p:nvPr/>
        </p:nvCxnSpPr>
        <p:spPr>
          <a:xfrm>
            <a:off x="6543925" y="3621723"/>
            <a:ext cx="0" cy="343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ee4ad3def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g2ee4ad3defa_0_12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523" name="Google Shape;523;g2ee4ad3defa_0_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g2ee4ad3defa_0_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g2ee4ad3defa_0_123"/>
          <p:cNvSpPr txBox="1"/>
          <p:nvPr/>
        </p:nvSpPr>
        <p:spPr>
          <a:xfrm>
            <a:off x="4460098" y="1898490"/>
            <a:ext cx="37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자체평가 보완사항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2ee4ad3defa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ee4ad3defa_0_12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ee4ad3defa_0_12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2ee4ad3de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ee4ad3de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ee4ad3defa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8" name="Google Shape;538;g2ee4ad3defa_0_0"/>
          <p:cNvGraphicFramePr/>
          <p:nvPr/>
        </p:nvGraphicFramePr>
        <p:xfrm>
          <a:off x="667865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{7C352DE3-D113-429E-9699-C4B3442F7FE0}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객실 내부를 보여주는 영상 (VR 또는 동영상) ➢ 추후 추가 예정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객실이 어떻게 배치 되어있는지 알 수 있는 배치도가 있었으면 좋겠다.  ➢ 추가 완료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 </a:t>
                      </a:r>
                      <a:r>
                        <a:rPr lang="ko" sz="1100"/>
                        <a:t>(엘리베이터 위치, 비상계단 위치, 어느쪽이 어떤 뷰 인지)</a:t>
                      </a:r>
                      <a:endParaRPr sz="11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결제할때도 어떤 카드할인이 있는지 간략하게라도 설명되어 있으면 좋겠다.➢ 추가 완료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539" name="Google Shape;539;g2ee4ad3defa_0_0"/>
          <p:cNvGraphicFramePr/>
          <p:nvPr/>
        </p:nvGraphicFramePr>
        <p:xfrm>
          <a:off x="4791241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{7C352DE3-D113-429E-9699-C4B3442F7FE0}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객실 내부를 보여주는 영상 (VR 또는 동영상) ➢ 추후 추가 예정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객실이 어떻게 배치 되어있는지 알 수 있는 배치도가 있었으면 좋겠다.  ➢ 추가 완료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 </a:t>
                      </a:r>
                      <a:r>
                        <a:rPr lang="ko" sz="1100"/>
                        <a:t>(엘리베이터 위치, 비상계단 위치, 어느쪽이 어떤 뷰 인지)</a:t>
                      </a:r>
                      <a:endParaRPr sz="11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 결제할때도 어떤 카드할인이 있는지 간략하게라도 설명되어 있으면 좋겠다.➢ 추가 완료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          </a:t>
                      </a:r>
                      <a:r>
                        <a:rPr lang="ko" sz="1100"/>
                        <a:t>    (따로 제휴 할인카드 페이지를 안찾아봐도 되는)</a:t>
                      </a:r>
                      <a:endParaRPr sz="1100"/>
                    </a:p>
                    <a:p>
                      <a:pPr indent="-3048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 더 추가 되었으면 한다. ➢ 추가 완료</a:t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40" name="Google Shape;540;g2ee4ad3defa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 txBox="1"/>
          <p:nvPr/>
        </p:nvSpPr>
        <p:spPr>
          <a:xfrm>
            <a:off x="943175" y="1897675"/>
            <a:ext cx="420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0716"/>
            <a:ext cx="9142857" cy="177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865" y="1629501"/>
            <a:ext cx="2099758" cy="18838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18"/>
          <p:cNvGrpSpPr/>
          <p:nvPr/>
        </p:nvGrpSpPr>
        <p:grpSpPr>
          <a:xfrm>
            <a:off x="4510960" y="352893"/>
            <a:ext cx="1491381" cy="2119191"/>
            <a:chOff x="9021920" y="705786"/>
            <a:chExt cx="2982761" cy="4238382"/>
          </a:xfrm>
        </p:grpSpPr>
        <p:pic>
          <p:nvPicPr>
            <p:cNvPr id="549" name="Google Shape;54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21920" y="705786"/>
              <a:ext cx="2982761" cy="4238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78378" y="1676149"/>
              <a:ext cx="1491381" cy="2119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5405" y="327017"/>
            <a:ext cx="2008456" cy="113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7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2275" y="661563"/>
            <a:ext cx="1711625" cy="37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8900" y="661550"/>
            <a:ext cx="1711625" cy="370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7"/>
          <p:cNvPicPr preferRelativeResize="0"/>
          <p:nvPr/>
        </p:nvPicPr>
        <p:blipFill rotWithShape="1">
          <a:blip r:embed="rId8">
            <a:alphaModFix/>
          </a:blip>
          <a:srcRect b="58783" l="0" r="0" t="0"/>
          <a:stretch/>
        </p:blipFill>
        <p:spPr>
          <a:xfrm>
            <a:off x="715749" y="729500"/>
            <a:ext cx="1415375" cy="36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31115" y="729500"/>
            <a:ext cx="1590200" cy="344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17"/>
          <p:cNvCxnSpPr>
            <a:stCxn id="568" idx="0"/>
            <a:endCxn id="563" idx="1"/>
          </p:cNvCxnSpPr>
          <p:nvPr/>
        </p:nvCxnSpPr>
        <p:spPr>
          <a:xfrm rot="-5400000">
            <a:off x="5959511" y="3003660"/>
            <a:ext cx="1492800" cy="512700"/>
          </a:xfrm>
          <a:prstGeom prst="curvedConnector2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69" name="Google Shape;569;p17"/>
          <p:cNvGrpSpPr/>
          <p:nvPr/>
        </p:nvGrpSpPr>
        <p:grpSpPr>
          <a:xfrm>
            <a:off x="6755300" y="3103875"/>
            <a:ext cx="1879325" cy="600300"/>
            <a:chOff x="6755300" y="3103875"/>
            <a:chExt cx="1879325" cy="600300"/>
          </a:xfrm>
        </p:grpSpPr>
        <p:sp>
          <p:nvSpPr>
            <p:cNvPr id="570" name="Google Shape;570;p17"/>
            <p:cNvSpPr/>
            <p:nvPr/>
          </p:nvSpPr>
          <p:spPr>
            <a:xfrm>
              <a:off x="6755300" y="3103875"/>
              <a:ext cx="1831800" cy="600300"/>
            </a:xfrm>
            <a:prstGeom prst="roundRect">
              <a:avLst>
                <a:gd fmla="val 847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7"/>
            <p:cNvSpPr txBox="1"/>
            <p:nvPr/>
          </p:nvSpPr>
          <p:spPr>
            <a:xfrm>
              <a:off x="6852925" y="3103875"/>
              <a:ext cx="17817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아이콘 탭&gt;&gt;AI채팅방으로 이동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해당되는 문의버튼 선택 시 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서로 채팅 주고받는것 같이 표현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2" name="Google Shape;572;p17"/>
          <p:cNvCxnSpPr>
            <a:endCxn id="573" idx="1"/>
          </p:cNvCxnSpPr>
          <p:nvPr/>
        </p:nvCxnSpPr>
        <p:spPr>
          <a:xfrm flipH="1" rot="10800000">
            <a:off x="1561549" y="539151"/>
            <a:ext cx="532800" cy="400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4" name="Google Shape;574;p17"/>
          <p:cNvSpPr/>
          <p:nvPr/>
        </p:nvSpPr>
        <p:spPr>
          <a:xfrm>
            <a:off x="2116600" y="421850"/>
            <a:ext cx="725400" cy="234600"/>
          </a:xfrm>
          <a:prstGeom prst="roundRect">
            <a:avLst>
              <a:gd fmla="val 16667" name="adj"/>
            </a:avLst>
          </a:prstGeom>
          <a:solidFill>
            <a:srgbClr val="CFC9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2094349" y="377601"/>
            <a:ext cx="99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홈 화면 이동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7"/>
          <p:cNvSpPr/>
          <p:nvPr/>
        </p:nvSpPr>
        <p:spPr>
          <a:xfrm>
            <a:off x="4063000" y="3152700"/>
            <a:ext cx="664200" cy="431100"/>
          </a:xfrm>
          <a:prstGeom prst="roundRect">
            <a:avLst>
              <a:gd fmla="val 84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17"/>
          <p:cNvCxnSpPr>
            <a:endCxn id="577" idx="1"/>
          </p:cNvCxnSpPr>
          <p:nvPr/>
        </p:nvCxnSpPr>
        <p:spPr>
          <a:xfrm>
            <a:off x="1872296" y="1598550"/>
            <a:ext cx="2153700" cy="176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8" name="Google Shape;578;p17"/>
          <p:cNvCxnSpPr>
            <a:stCxn id="566" idx="3"/>
            <a:endCxn id="577" idx="1"/>
          </p:cNvCxnSpPr>
          <p:nvPr/>
        </p:nvCxnSpPr>
        <p:spPr>
          <a:xfrm>
            <a:off x="3721315" y="2450163"/>
            <a:ext cx="304800" cy="918000"/>
          </a:xfrm>
          <a:prstGeom prst="curvedConnector3">
            <a:avLst>
              <a:gd fmla="val 49981" name="adj1"/>
            </a:avLst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7" name="Google Shape;577;p17"/>
          <p:cNvSpPr txBox="1"/>
          <p:nvPr/>
        </p:nvSpPr>
        <p:spPr>
          <a:xfrm>
            <a:off x="4025996" y="3152700"/>
            <a:ext cx="7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드래그 하면 사진 넘어감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17"/>
          <p:cNvCxnSpPr>
            <a:stCxn id="580" idx="6"/>
          </p:cNvCxnSpPr>
          <p:nvPr/>
        </p:nvCxnSpPr>
        <p:spPr>
          <a:xfrm flipH="1" rot="10800000">
            <a:off x="3702323" y="993167"/>
            <a:ext cx="326100" cy="63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1" name="Google Shape;581;p17"/>
          <p:cNvSpPr/>
          <p:nvPr/>
        </p:nvSpPr>
        <p:spPr>
          <a:xfrm>
            <a:off x="4060800" y="885900"/>
            <a:ext cx="495900" cy="234600"/>
          </a:xfrm>
          <a:prstGeom prst="roundRect">
            <a:avLst>
              <a:gd fmla="val 16667" name="adj"/>
            </a:avLst>
          </a:prstGeom>
          <a:solidFill>
            <a:srgbClr val="CFC9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7"/>
          <p:cNvSpPr txBox="1"/>
          <p:nvPr/>
        </p:nvSpPr>
        <p:spPr>
          <a:xfrm>
            <a:off x="3992647" y="841650"/>
            <a:ext cx="72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예약화면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10185" y="2725187"/>
            <a:ext cx="594538" cy="44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7"/>
          <p:cNvSpPr txBox="1"/>
          <p:nvPr/>
        </p:nvSpPr>
        <p:spPr>
          <a:xfrm>
            <a:off x="10173" y="2679130"/>
            <a:ext cx="594538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버튼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누르면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유아 개월 수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모달 창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17"/>
          <p:cNvCxnSpPr>
            <a:stCxn id="586" idx="2"/>
            <a:endCxn id="584" idx="3"/>
          </p:cNvCxnSpPr>
          <p:nvPr/>
        </p:nvCxnSpPr>
        <p:spPr>
          <a:xfrm flipH="1">
            <a:off x="604776" y="2908475"/>
            <a:ext cx="1227000" cy="47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7" name="Google Shape;587;p17"/>
          <p:cNvSpPr/>
          <p:nvPr/>
        </p:nvSpPr>
        <p:spPr>
          <a:xfrm>
            <a:off x="2159125" y="4390000"/>
            <a:ext cx="743100" cy="3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7"/>
          <p:cNvSpPr txBox="1"/>
          <p:nvPr/>
        </p:nvSpPr>
        <p:spPr>
          <a:xfrm>
            <a:off x="2131126" y="4365704"/>
            <a:ext cx="79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변경 할 경우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1박,2박 카운팅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17"/>
          <p:cNvCxnSpPr>
            <a:stCxn id="590" idx="5"/>
            <a:endCxn id="588" idx="0"/>
          </p:cNvCxnSpPr>
          <p:nvPr/>
        </p:nvCxnSpPr>
        <p:spPr>
          <a:xfrm>
            <a:off x="2046581" y="2749763"/>
            <a:ext cx="484200" cy="1615800"/>
          </a:xfrm>
          <a:prstGeom prst="straightConnector1">
            <a:avLst/>
          </a:prstGeom>
          <a:noFill/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17"/>
          <p:cNvSpPr/>
          <p:nvPr/>
        </p:nvSpPr>
        <p:spPr>
          <a:xfrm>
            <a:off x="1831776" y="2808585"/>
            <a:ext cx="203208" cy="199780"/>
          </a:xfrm>
          <a:prstGeom prst="ellipse">
            <a:avLst/>
          </a:prstGeom>
          <a:noFill/>
          <a:ln cap="flat" cmpd="sng" w="25400">
            <a:solidFill>
              <a:srgbClr val="FF0000">
                <a:alpha val="4823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7"/>
          <p:cNvSpPr/>
          <p:nvPr/>
        </p:nvSpPr>
        <p:spPr>
          <a:xfrm>
            <a:off x="3499115" y="899577"/>
            <a:ext cx="203208" cy="199780"/>
          </a:xfrm>
          <a:prstGeom prst="ellipse">
            <a:avLst/>
          </a:prstGeom>
          <a:noFill/>
          <a:ln cap="flat" cmpd="sng" w="25400">
            <a:solidFill>
              <a:srgbClr val="FF0000">
                <a:alpha val="4823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6295466" y="4006410"/>
            <a:ext cx="308191" cy="302992"/>
          </a:xfrm>
          <a:prstGeom prst="ellipse">
            <a:avLst/>
          </a:prstGeom>
          <a:noFill/>
          <a:ln cap="flat" cmpd="sng" w="25400">
            <a:solidFill>
              <a:srgbClr val="FF0000">
                <a:alpha val="4823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7"/>
          <p:cNvSpPr/>
          <p:nvPr/>
        </p:nvSpPr>
        <p:spPr>
          <a:xfrm>
            <a:off x="1873132" y="2579240"/>
            <a:ext cx="203208" cy="199780"/>
          </a:xfrm>
          <a:prstGeom prst="ellipse">
            <a:avLst/>
          </a:prstGeom>
          <a:noFill/>
          <a:ln cap="flat" cmpd="sng" w="25400">
            <a:solidFill>
              <a:srgbClr val="FF0000">
                <a:alpha val="4823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7"/>
          <p:cNvSpPr/>
          <p:nvPr/>
        </p:nvSpPr>
        <p:spPr>
          <a:xfrm>
            <a:off x="1260383" y="835982"/>
            <a:ext cx="326100" cy="320700"/>
          </a:xfrm>
          <a:prstGeom prst="ellipse">
            <a:avLst/>
          </a:prstGeom>
          <a:noFill/>
          <a:ln cap="flat" cmpd="sng" w="25400">
            <a:solidFill>
              <a:srgbClr val="FF0000">
                <a:alpha val="4862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5257" r="27060" t="0"/>
          <a:stretch/>
        </p:blipFill>
        <p:spPr>
          <a:xfrm>
            <a:off x="0" y="0"/>
            <a:ext cx="3498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"/>
          <p:cNvGrpSpPr/>
          <p:nvPr/>
        </p:nvGrpSpPr>
        <p:grpSpPr>
          <a:xfrm>
            <a:off x="3043170" y="359139"/>
            <a:ext cx="2246836" cy="922242"/>
            <a:chOff x="3047245" y="739650"/>
            <a:chExt cx="2246836" cy="922242"/>
          </a:xfrm>
        </p:grpSpPr>
        <p:grpSp>
          <p:nvGrpSpPr>
            <p:cNvPr id="119" name="Google Shape;119;p2"/>
            <p:cNvGrpSpPr/>
            <p:nvPr/>
          </p:nvGrpSpPr>
          <p:grpSpPr>
            <a:xfrm>
              <a:off x="3047245" y="739650"/>
              <a:ext cx="922242" cy="922242"/>
              <a:chOff x="6094489" y="1479299"/>
              <a:chExt cx="1844485" cy="1844485"/>
            </a:xfrm>
          </p:grpSpPr>
          <p:pic>
            <p:nvPicPr>
              <p:cNvPr id="120" name="Google Shape;120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" name="Google Shape;122;p2"/>
            <p:cNvSpPr txBox="1"/>
            <p:nvPr/>
          </p:nvSpPr>
          <p:spPr>
            <a:xfrm>
              <a:off x="3230892" y="1110361"/>
              <a:ext cx="555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3875981" y="1098438"/>
              <a:ext cx="1418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주제 선정이유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3043184" y="1158350"/>
            <a:ext cx="1970834" cy="922243"/>
            <a:chOff x="3047247" y="2344936"/>
            <a:chExt cx="1970834" cy="922243"/>
          </a:xfrm>
        </p:grpSpPr>
        <p:grpSp>
          <p:nvGrpSpPr>
            <p:cNvPr id="125" name="Google Shape;125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26" name="Google Shape;126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8" name="Google Shape;128;p2"/>
            <p:cNvSpPr txBox="1"/>
            <p:nvPr/>
          </p:nvSpPr>
          <p:spPr>
            <a:xfrm>
              <a:off x="3240409" y="2715634"/>
              <a:ext cx="535800" cy="200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3875981" y="2715638"/>
              <a:ext cx="1142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4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브랜드 컨셉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3063497" y="1969500"/>
            <a:ext cx="2996229" cy="989139"/>
            <a:chOff x="3006972" y="3983261"/>
            <a:chExt cx="2996229" cy="989139"/>
          </a:xfrm>
        </p:grpSpPr>
        <p:grpSp>
          <p:nvGrpSpPr>
            <p:cNvPr id="131" name="Google Shape;131;p2"/>
            <p:cNvGrpSpPr/>
            <p:nvPr/>
          </p:nvGrpSpPr>
          <p:grpSpPr>
            <a:xfrm>
              <a:off x="3006972" y="3983261"/>
              <a:ext cx="2996229" cy="922243"/>
              <a:chOff x="3047247" y="2344936"/>
              <a:chExt cx="2996229" cy="922243"/>
            </a:xfrm>
          </p:grpSpPr>
          <p:grpSp>
            <p:nvGrpSpPr>
              <p:cNvPr id="132" name="Google Shape;132;p2"/>
              <p:cNvGrpSpPr/>
              <p:nvPr/>
            </p:nvGrpSpPr>
            <p:grpSpPr>
              <a:xfrm>
                <a:off x="3047247" y="2344936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33" name="Google Shape;133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Google Shape;134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35" name="Google Shape;135;p2"/>
              <p:cNvSpPr txBox="1"/>
              <p:nvPr/>
            </p:nvSpPr>
            <p:spPr>
              <a:xfrm>
                <a:off x="3240409" y="2715634"/>
                <a:ext cx="535800" cy="2000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ko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 txBox="1"/>
              <p:nvPr/>
            </p:nvSpPr>
            <p:spPr>
              <a:xfrm>
                <a:off x="3875976" y="2715650"/>
                <a:ext cx="21675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ko" sz="1400" u="none" cap="none" strike="noStrike">
                    <a:solidFill>
                      <a:srgbClr val="77644D"/>
                    </a:solidFill>
                    <a:latin typeface="Arial"/>
                    <a:ea typeface="Arial"/>
                    <a:cs typeface="Arial"/>
                    <a:sym typeface="Arial"/>
                  </a:rPr>
                  <a:t>비주얼 아이데이션 구상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" name="Google Shape;137;p2"/>
            <p:cNvSpPr txBox="1"/>
            <p:nvPr/>
          </p:nvSpPr>
          <p:spPr>
            <a:xfrm>
              <a:off x="3926302" y="4618400"/>
              <a:ext cx="1309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·  </a:t>
              </a:r>
              <a:r>
                <a:rPr lang="ko" sz="1000">
                  <a:solidFill>
                    <a:srgbClr val="77644D"/>
                  </a:solidFill>
                </a:rPr>
                <a:t>정보구조도</a:t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·  </a:t>
              </a:r>
              <a:r>
                <a:rPr lang="ko" sz="1000">
                  <a:solidFill>
                    <a:srgbClr val="77644D"/>
                  </a:solidFill>
                </a:rPr>
                <a:t>디자인 스케치</a:t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3073883" y="3023174"/>
            <a:ext cx="2996231" cy="922243"/>
            <a:chOff x="3006970" y="3983259"/>
            <a:chExt cx="2996231" cy="922243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3006970" y="3983259"/>
              <a:ext cx="2996231" cy="922243"/>
              <a:chOff x="3047245" y="2344934"/>
              <a:chExt cx="2996231" cy="922243"/>
            </a:xfrm>
          </p:grpSpPr>
          <p:grpSp>
            <p:nvGrpSpPr>
              <p:cNvPr id="140" name="Google Shape;140;p2"/>
              <p:cNvGrpSpPr/>
              <p:nvPr/>
            </p:nvGrpSpPr>
            <p:grpSpPr>
              <a:xfrm>
                <a:off x="3047245" y="2344934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41" name="Google Shape;141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2" name="Google Shape;142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43" name="Google Shape;143;p2"/>
              <p:cNvSpPr txBox="1"/>
              <p:nvPr/>
            </p:nvSpPr>
            <p:spPr>
              <a:xfrm>
                <a:off x="3240409" y="2715634"/>
                <a:ext cx="535800" cy="2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" sz="1000">
                    <a:solidFill>
                      <a:srgbClr val="FFFFFF"/>
                    </a:solidFill>
                  </a:rPr>
                  <a:t>04</a:t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 txBox="1"/>
              <p:nvPr/>
            </p:nvSpPr>
            <p:spPr>
              <a:xfrm>
                <a:off x="3875976" y="2715650"/>
                <a:ext cx="21675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>
                    <a:solidFill>
                      <a:srgbClr val="77644D"/>
                    </a:solidFill>
                  </a:rPr>
                  <a:t>수행 결과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2"/>
            <p:cNvSpPr txBox="1"/>
            <p:nvPr/>
          </p:nvSpPr>
          <p:spPr>
            <a:xfrm>
              <a:off x="3926302" y="4618400"/>
              <a:ext cx="13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2"/>
          <p:cNvGrpSpPr/>
          <p:nvPr/>
        </p:nvGrpSpPr>
        <p:grpSpPr>
          <a:xfrm>
            <a:off x="3063495" y="3894499"/>
            <a:ext cx="2996231" cy="922243"/>
            <a:chOff x="3047245" y="2344934"/>
            <a:chExt cx="2996231" cy="922243"/>
          </a:xfrm>
        </p:grpSpPr>
        <p:grpSp>
          <p:nvGrpSpPr>
            <p:cNvPr id="147" name="Google Shape;147;p2"/>
            <p:cNvGrpSpPr/>
            <p:nvPr/>
          </p:nvGrpSpPr>
          <p:grpSpPr>
            <a:xfrm>
              <a:off x="3047245" y="2344934"/>
              <a:ext cx="922243" cy="922243"/>
              <a:chOff x="6094489" y="5604275"/>
              <a:chExt cx="1844485" cy="1844485"/>
            </a:xfrm>
          </p:grpSpPr>
          <p:pic>
            <p:nvPicPr>
              <p:cNvPr id="148" name="Google Shape;148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" name="Google Shape;150;p2"/>
            <p:cNvSpPr txBox="1"/>
            <p:nvPr/>
          </p:nvSpPr>
          <p:spPr>
            <a:xfrm>
              <a:off x="3240409" y="2715634"/>
              <a:ext cx="5358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00">
                  <a:solidFill>
                    <a:srgbClr val="FFFFFF"/>
                  </a:solidFill>
                </a:rPr>
                <a:t>5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3875976" y="2715650"/>
              <a:ext cx="2167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">
                  <a:solidFill>
                    <a:srgbClr val="77644D"/>
                  </a:solidFill>
                </a:rPr>
                <a:t>자체평가 및 보완사항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531150" y="490425"/>
            <a:ext cx="54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442625"/>
            <a:ext cx="449875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712725"/>
            <a:ext cx="449875" cy="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62" name="Google Shape;16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3"/>
          <p:cNvSpPr txBox="1"/>
          <p:nvPr/>
        </p:nvSpPr>
        <p:spPr>
          <a:xfrm>
            <a:off x="4395915" y="1758052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0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4076191" y="3152131"/>
            <a:ext cx="3948300" cy="14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팬데믹 이후 해외 여행은 물론 국내여행까지 어려워진 현 시점 팬데믹 장기화로 지친 사람들은 여행을 대체할 수 있는 언택트 여행에 관심을 보이며 호캉스를 떠나고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호텔 호캉스등이 조금은 사소했던 연령층들도 보다 대중화 되어 관심도가 올라갔다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4203600" y="2770737"/>
            <a:ext cx="271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코로나19의 장기화로 인한 호캉스 관심도</a:t>
            </a:r>
            <a:r>
              <a:rPr b="0" i="0" lang="ko" sz="13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6287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25716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 txBox="1"/>
          <p:nvPr/>
        </p:nvSpPr>
        <p:spPr>
          <a:xfrm>
            <a:off x="4203600" y="1233387"/>
            <a:ext cx="39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쇼핑몰, 예약 사이트 중에 전에 대강 만들어본 사람이 있는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예약 사이트로 선정하고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예약사이트 중에 호텔예약으로 선정하였습니다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4324674" y="839683"/>
            <a:ext cx="287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주제선정 과정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2457517"/>
            <a:ext cx="255926" cy="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3405" y="863356"/>
            <a:ext cx="2360827" cy="37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93" name="Google Shape;19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6"/>
          <p:cNvSpPr txBox="1"/>
          <p:nvPr/>
        </p:nvSpPr>
        <p:spPr>
          <a:xfrm>
            <a:off x="4520968" y="1745527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브랜드 컨셉</a:t>
            </a:r>
            <a:endParaRPr b="0" i="0" sz="50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7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11" y="1308600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/>
        </p:nvSpPr>
        <p:spPr>
          <a:xfrm>
            <a:off x="41944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서비스 이름 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 호텔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각자 이름의 앞글자만 따보았는데 뭔가 진보상무 어감이 좋고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상무가 회사이름같아 이걸로 하게 되었습니다.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그래서 팀명의 호텔 진보상무 호텔로 정하였습니다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컬러는 편안하고 고급스러움을 주는 </a:t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브라운 컬러로 정하였습니다</a:t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24" y="4629366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5351025" y="807850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142325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3965425" y="470625"/>
            <a:ext cx="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8014970" y="801479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 txBox="1"/>
          <p:nvPr/>
        </p:nvSpPr>
        <p:spPr>
          <a:xfrm>
            <a:off x="7061100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1012475" y="716450"/>
            <a:ext cx="1488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컨셉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: 브라운 컬러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309" y="1424542"/>
            <a:ext cx="2915451" cy="13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"/>
          <p:cNvSpPr txBox="1"/>
          <p:nvPr/>
        </p:nvSpPr>
        <p:spPr>
          <a:xfrm>
            <a:off x="1040734" y="2932601"/>
            <a:ext cx="1488600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로고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342" y="3079550"/>
            <a:ext cx="1854866" cy="15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00" y="1308600"/>
            <a:ext cx="3948175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39801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회원가입 / 로그인 및 비밀번호의 암호화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각페이지의 컨텐츠 추가 및 수정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리스트 페이징기능 구현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예약페이지 구현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관리자페이지 구현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66" y="4607156"/>
            <a:ext cx="426912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4284705" y="879650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주요 기능 </a:t>
            </a:r>
            <a:r>
              <a:rPr lang="ko" sz="15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1100" y="865557"/>
            <a:ext cx="2360827" cy="37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9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42" name="Google Shape;24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9"/>
          <p:cNvSpPr txBox="1"/>
          <p:nvPr/>
        </p:nvSpPr>
        <p:spPr>
          <a:xfrm>
            <a:off x="4460098" y="1898490"/>
            <a:ext cx="3798370" cy="60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36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UI 구상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정보의 구조도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벤치마킹 참고 사이트</a:t>
            </a:r>
            <a:endParaRPr>
              <a:solidFill>
                <a:srgbClr val="AFA497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Font typeface="Arial"/>
              <a:buChar char="●"/>
            </a:pPr>
            <a:r>
              <a:rPr lang="ko">
                <a:solidFill>
                  <a:srgbClr val="AFA497"/>
                </a:solidFill>
              </a:rPr>
              <a:t>스케치</a:t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